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12192000"/>
  <p:embeddedFontLst>
    <p:embeddedFont>
      <p:font typeface="Alexandria Medium"/>
      <p:regular r:id="rId16"/>
      <p:bold r:id="rId17"/>
    </p:embeddedFont>
    <p:embeddedFont>
      <p:font typeface="Manrope"/>
      <p:regular r:id="rId18"/>
      <p:bold r:id="rId19"/>
    </p:embeddedFont>
    <p:embeddedFont>
      <p:font typeface="REM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EM-regular.fntdata"/><Relationship Id="rId11" Type="http://schemas.openxmlformats.org/officeDocument/2006/relationships/slide" Target="slides/slide7.xml"/><Relationship Id="rId22" Type="http://schemas.openxmlformats.org/officeDocument/2006/relationships/font" Target="fonts/REM-italic.fntdata"/><Relationship Id="rId10" Type="http://schemas.openxmlformats.org/officeDocument/2006/relationships/slide" Target="slides/slide6.xml"/><Relationship Id="rId21" Type="http://schemas.openxmlformats.org/officeDocument/2006/relationships/font" Target="fonts/REM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font" Target="fonts/REM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AlexandriaMedium-bold.fntdata"/><Relationship Id="rId16" Type="http://schemas.openxmlformats.org/officeDocument/2006/relationships/font" Target="fonts/AlexandriaMedium-regular.fntdata"/><Relationship Id="rId5" Type="http://schemas.openxmlformats.org/officeDocument/2006/relationships/slide" Target="slides/slide1.xml"/><Relationship Id="rId19" Type="http://schemas.openxmlformats.org/officeDocument/2006/relationships/font" Target="fonts/Manrope-bold.fntdata"/><Relationship Id="rId6" Type="http://schemas.openxmlformats.org/officeDocument/2006/relationships/slide" Target="slides/slide2.xml"/><Relationship Id="rId18" Type="http://schemas.openxmlformats.org/officeDocument/2006/relationships/font" Target="fonts/Manrop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" name="Google Shape;37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aster 1">
  <p:cSld name="Slide master 1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" name="Google Shape;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" name="Google Shape;9;p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76875" y="6558991"/>
            <a:ext cx="1071843" cy="256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09" y="46037"/>
            <a:ext cx="12026205" cy="67396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/>
          <p:nvPr/>
        </p:nvSpPr>
        <p:spPr>
          <a:xfrm>
            <a:off x="5016464" y="4566279"/>
            <a:ext cx="7088450" cy="973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exandria Medium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Presented by – Ashwini Meshram</a:t>
            </a:r>
            <a:endParaRPr/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exandria Medium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Designation – IT Specialist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3108960" y="283014"/>
            <a:ext cx="6940731" cy="1030111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exandria Medium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Bright School : Vadodara</a:t>
            </a:r>
            <a:endParaRPr/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lexandria Medium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CBSE Unit : Karelibaug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6910" y="371968"/>
            <a:ext cx="1036811" cy="852202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" name="Google Shape;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5718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/>
          <p:nvPr/>
        </p:nvSpPr>
        <p:spPr>
          <a:xfrm>
            <a:off x="5233360" y="1298674"/>
            <a:ext cx="6296860" cy="11812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lexandria Medium"/>
              <a:buNone/>
            </a:pPr>
            <a:r>
              <a:rPr lang="en-US" sz="37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 Digital Age: More Than Just Gadgets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5233360" y="2763441"/>
            <a:ext cx="6296860" cy="2795786"/>
          </a:xfrm>
          <a:prstGeom prst="roundRect">
            <a:avLst>
              <a:gd fmla="val 10141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5239710" y="2769791"/>
            <a:ext cx="6284160" cy="1391543"/>
          </a:xfrm>
          <a:custGeom>
            <a:rect b="b" l="l" r="r" t="t"/>
            <a:pathLst>
              <a:path extrusionOk="0" h="1391543" w="6284160">
                <a:moveTo>
                  <a:pt x="236273" y="0"/>
                </a:moveTo>
                <a:lnTo>
                  <a:pt x="6047887" y="0"/>
                </a:lnTo>
                <a:cubicBezTo>
                  <a:pt x="6110550" y="0"/>
                  <a:pt x="6170647" y="24894"/>
                  <a:pt x="6214957" y="69205"/>
                </a:cubicBezTo>
                <a:cubicBezTo>
                  <a:pt x="6259267" y="113515"/>
                  <a:pt x="6284160" y="173614"/>
                  <a:pt x="6284160" y="236279"/>
                </a:cubicBezTo>
                <a:lnTo>
                  <a:pt x="6284160" y="1391543"/>
                </a:lnTo>
                <a:lnTo>
                  <a:pt x="0" y="1391543"/>
                </a:lnTo>
                <a:lnTo>
                  <a:pt x="0" y="236279"/>
                </a:lnTo>
                <a:cubicBezTo>
                  <a:pt x="0" y="105786"/>
                  <a:pt x="105783" y="0"/>
                  <a:pt x="236273" y="0"/>
                </a:cubicBezTo>
                <a:close/>
              </a:path>
            </a:pathLst>
          </a:custGeom>
          <a:solidFill>
            <a:srgbClr val="E6F7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5428717" y="2958802"/>
            <a:ext cx="5906146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lexandria Medium"/>
              <a:buNone/>
            </a:pPr>
            <a:r>
              <a:rPr lang="en-US" sz="18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What It Is</a:t>
            </a:r>
            <a:endParaRPr sz="1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5428717" y="3367484"/>
            <a:ext cx="5906146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Digital literacy means using technology </a:t>
            </a:r>
            <a:r>
              <a:rPr b="1"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effectively, responsibly, and safely</a:t>
            </a: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— not just knowing how to tap a screen.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5239710" y="4161334"/>
            <a:ext cx="6284160" cy="1391543"/>
          </a:xfrm>
          <a:custGeom>
            <a:rect b="b" l="l" r="r" t="t"/>
            <a:pathLst>
              <a:path extrusionOk="0" h="1391543" w="6284160">
                <a:moveTo>
                  <a:pt x="0" y="0"/>
                </a:moveTo>
                <a:lnTo>
                  <a:pt x="6284160" y="0"/>
                </a:lnTo>
                <a:lnTo>
                  <a:pt x="6284160" y="1155264"/>
                </a:lnTo>
                <a:cubicBezTo>
                  <a:pt x="6284160" y="1285757"/>
                  <a:pt x="6178377" y="1391543"/>
                  <a:pt x="6047887" y="1391543"/>
                </a:cubicBezTo>
                <a:lnTo>
                  <a:pt x="236273" y="1391543"/>
                </a:lnTo>
                <a:cubicBezTo>
                  <a:pt x="105783" y="1391543"/>
                  <a:pt x="0" y="1285757"/>
                  <a:pt x="0" y="1155264"/>
                </a:cubicBezTo>
                <a:lnTo>
                  <a:pt x="0" y="0"/>
                </a:lnTo>
                <a:close/>
              </a:path>
            </a:pathLst>
          </a:custGeom>
          <a:solidFill>
            <a:srgbClr val="E6F7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5239710" y="4161334"/>
            <a:ext cx="6284160" cy="25400"/>
          </a:xfrm>
          <a:prstGeom prst="roundRect">
            <a:avLst>
              <a:gd fmla="val 49999" name="adj"/>
            </a:avLst>
          </a:prstGeom>
          <a:solidFill>
            <a:srgbClr val="B3D5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5428717" y="4350345"/>
            <a:ext cx="5906146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lexandria Medium"/>
              <a:buNone/>
            </a:pPr>
            <a:r>
              <a:rPr lang="en-US" sz="18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What It Means</a:t>
            </a:r>
            <a:endParaRPr sz="1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5428717" y="4759027"/>
            <a:ext cx="5906146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It's about </a:t>
            </a:r>
            <a:r>
              <a:rPr b="1"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understanding, evaluating, and creating</a:t>
            </a: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information — not just consuming it passively.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661475" y="533797"/>
            <a:ext cx="10868745" cy="5630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exandria Medium"/>
              <a:buNone/>
            </a:pPr>
            <a:r>
              <a:rPr lang="en-US" sz="3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 9 Elements of Digital Citizenship</a:t>
            </a:r>
            <a:endParaRPr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661475" y="1440259"/>
            <a:ext cx="11478330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These pillars form the foundation of how we interact with the digital world — responsibly and respectfully.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42" name="Google Shape;42;p6"/>
          <p:cNvSpPr/>
          <p:nvPr/>
        </p:nvSpPr>
        <p:spPr>
          <a:xfrm>
            <a:off x="661475" y="1914922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3" name="Google Shape;43;p6"/>
          <p:cNvSpPr/>
          <p:nvPr/>
        </p:nvSpPr>
        <p:spPr>
          <a:xfrm>
            <a:off x="661475" y="2489795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Access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661475" y="2874268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Equitable digital participation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45" name="Google Shape;45;p6"/>
          <p:cNvSpPr/>
          <p:nvPr/>
        </p:nvSpPr>
        <p:spPr>
          <a:xfrm>
            <a:off x="4355892" y="1914922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6" name="Google Shape;46;p6"/>
          <p:cNvSpPr/>
          <p:nvPr/>
        </p:nvSpPr>
        <p:spPr>
          <a:xfrm>
            <a:off x="4355892" y="2489795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Commerce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4355892" y="2874268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Buying and selling online safely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48" name="Google Shape;48;p6"/>
          <p:cNvSpPr/>
          <p:nvPr/>
        </p:nvSpPr>
        <p:spPr>
          <a:xfrm>
            <a:off x="8050309" y="1914922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9" name="Google Shape;49;p6"/>
          <p:cNvSpPr/>
          <p:nvPr/>
        </p:nvSpPr>
        <p:spPr>
          <a:xfrm>
            <a:off x="8050309" y="2489795"/>
            <a:ext cx="3479911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Communication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8050309" y="2874268"/>
            <a:ext cx="3479911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Exchanging information digitally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51" name="Google Shape;51;p6"/>
          <p:cNvSpPr/>
          <p:nvPr/>
        </p:nvSpPr>
        <p:spPr>
          <a:xfrm>
            <a:off x="661475" y="3499148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2" name="Google Shape;52;p6"/>
          <p:cNvSpPr/>
          <p:nvPr/>
        </p:nvSpPr>
        <p:spPr>
          <a:xfrm>
            <a:off x="661475" y="4074021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Literacy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661475" y="4458494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Learning and teaching with tech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54" name="Google Shape;54;p6"/>
          <p:cNvSpPr/>
          <p:nvPr/>
        </p:nvSpPr>
        <p:spPr>
          <a:xfrm>
            <a:off x="4355892" y="3499148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5" name="Google Shape;55;p6"/>
          <p:cNvSpPr/>
          <p:nvPr/>
        </p:nvSpPr>
        <p:spPr>
          <a:xfrm>
            <a:off x="4355892" y="4074021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Etiquette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4355892" y="4458494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Standards of online conduct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57" name="Google Shape;57;p6"/>
          <p:cNvSpPr/>
          <p:nvPr/>
        </p:nvSpPr>
        <p:spPr>
          <a:xfrm>
            <a:off x="8050309" y="3499148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8" name="Google Shape;58;p6"/>
          <p:cNvSpPr/>
          <p:nvPr/>
        </p:nvSpPr>
        <p:spPr>
          <a:xfrm>
            <a:off x="8050309" y="4074021"/>
            <a:ext cx="3479911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Law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8050309" y="4458494"/>
            <a:ext cx="3479911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Responsibility for online actions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60" name="Google Shape;60;p6"/>
          <p:cNvSpPr/>
          <p:nvPr/>
        </p:nvSpPr>
        <p:spPr>
          <a:xfrm>
            <a:off x="661475" y="5083373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1" name="Google Shape;61;p6"/>
          <p:cNvSpPr/>
          <p:nvPr/>
        </p:nvSpPr>
        <p:spPr>
          <a:xfrm>
            <a:off x="661475" y="5658247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Rights &amp; Responsibilities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661475" y="6042720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Freedoms and duties online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63" name="Google Shape;63;p6"/>
          <p:cNvSpPr/>
          <p:nvPr/>
        </p:nvSpPr>
        <p:spPr>
          <a:xfrm>
            <a:off x="4355892" y="5083373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4" name="Google Shape;64;p6"/>
          <p:cNvSpPr/>
          <p:nvPr/>
        </p:nvSpPr>
        <p:spPr>
          <a:xfrm>
            <a:off x="4355892" y="5658247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Health &amp; Wellness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4355892" y="6042720"/>
            <a:ext cx="3479812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Physical and mental well-being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66" name="Google Shape;66;p6"/>
          <p:cNvSpPr/>
          <p:nvPr/>
        </p:nvSpPr>
        <p:spPr>
          <a:xfrm>
            <a:off x="8050309" y="5083373"/>
            <a:ext cx="360254" cy="3602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7" name="Google Shape;67;p6"/>
          <p:cNvSpPr/>
          <p:nvPr/>
        </p:nvSpPr>
        <p:spPr>
          <a:xfrm>
            <a:off x="8050309" y="5658247"/>
            <a:ext cx="3479911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Security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8050309" y="6042720"/>
            <a:ext cx="3479911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Protecting digital information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" name="Google Shape;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475" y="859929"/>
            <a:ext cx="6903269" cy="391189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7"/>
          <p:cNvSpPr/>
          <p:nvPr/>
        </p:nvSpPr>
        <p:spPr>
          <a:xfrm>
            <a:off x="8032251" y="775196"/>
            <a:ext cx="1558787" cy="287139"/>
          </a:xfrm>
          <a:prstGeom prst="roundRect">
            <a:avLst>
              <a:gd fmla="val 49999" name="adj"/>
            </a:avLst>
          </a:prstGeom>
          <a:solidFill>
            <a:srgbClr val="CDEF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7"/>
          <p:cNvSpPr/>
          <p:nvPr/>
        </p:nvSpPr>
        <p:spPr>
          <a:xfrm>
            <a:off x="8145656" y="831850"/>
            <a:ext cx="1941563" cy="1738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5B6E8C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5B6E8C"/>
                </a:solidFill>
                <a:latin typeface="Manrope"/>
                <a:ea typeface="Manrope"/>
                <a:cs typeface="Manrope"/>
                <a:sym typeface="Manrope"/>
              </a:rPr>
              <a:t>CRITICAL THINKING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8032251" y="1137940"/>
            <a:ext cx="3504219" cy="2362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lexandria Medium"/>
              <a:buNone/>
            </a:pPr>
            <a:r>
              <a:rPr lang="en-US" sz="37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Information Literacy: Finding the Truth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7"/>
          <p:cNvSpPr/>
          <p:nvPr/>
        </p:nvSpPr>
        <p:spPr>
          <a:xfrm>
            <a:off x="8032251" y="3689548"/>
            <a:ext cx="3504219" cy="1209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The internet is vast — but not everything online is accurate or trustworthy. Learning to evaluate sources is a superpower.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79" name="Google Shape;79;p7"/>
          <p:cNvSpPr/>
          <p:nvPr/>
        </p:nvSpPr>
        <p:spPr>
          <a:xfrm>
            <a:off x="732315" y="5287764"/>
            <a:ext cx="283461" cy="283468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7"/>
          <p:cNvSpPr/>
          <p:nvPr/>
        </p:nvSpPr>
        <p:spPr>
          <a:xfrm>
            <a:off x="1275723" y="5281910"/>
            <a:ext cx="2851178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50"/>
              <a:buFont typeface="Alexandria Medium"/>
              <a:buNone/>
            </a:pPr>
            <a:r>
              <a:rPr lang="en-US" sz="18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Search Effectively</a:t>
            </a:r>
            <a:endParaRPr sz="18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7"/>
          <p:cNvSpPr/>
          <p:nvPr/>
        </p:nvSpPr>
        <p:spPr>
          <a:xfrm>
            <a:off x="1275723" y="5690592"/>
            <a:ext cx="2851178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Use specific keywords and trusted search engines.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82" name="Google Shape;82;p7"/>
          <p:cNvSpPr/>
          <p:nvPr/>
        </p:nvSpPr>
        <p:spPr>
          <a:xfrm>
            <a:off x="4433975" y="5287764"/>
            <a:ext cx="283461" cy="283468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7"/>
          <p:cNvSpPr/>
          <p:nvPr/>
        </p:nvSpPr>
        <p:spPr>
          <a:xfrm>
            <a:off x="4977383" y="5281910"/>
            <a:ext cx="2851178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50"/>
              <a:buFont typeface="Alexandria Medium"/>
              <a:buNone/>
            </a:pPr>
            <a:r>
              <a:rPr lang="en-US" sz="18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Evaluate Sources</a:t>
            </a:r>
            <a:endParaRPr sz="18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4977383" y="5690592"/>
            <a:ext cx="2851178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Check who wrote it, when, and why.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85" name="Google Shape;85;p7"/>
          <p:cNvSpPr/>
          <p:nvPr/>
        </p:nvSpPr>
        <p:spPr>
          <a:xfrm>
            <a:off x="8135635" y="5287764"/>
            <a:ext cx="283461" cy="28346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7"/>
          <p:cNvSpPr/>
          <p:nvPr/>
        </p:nvSpPr>
        <p:spPr>
          <a:xfrm>
            <a:off x="8679042" y="5281910"/>
            <a:ext cx="2851178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50"/>
              <a:buFont typeface="Alexandria Medium"/>
              <a:buNone/>
            </a:pPr>
            <a:r>
              <a:rPr lang="en-US" sz="18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Verify Before Sharing</a:t>
            </a:r>
            <a:endParaRPr sz="18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8679042" y="5690592"/>
            <a:ext cx="2851178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Fact-check using multiple reliable sources.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3" name="Google Shape;9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5718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8"/>
          <p:cNvSpPr/>
          <p:nvPr/>
        </p:nvSpPr>
        <p:spPr>
          <a:xfrm>
            <a:off x="5233360" y="524272"/>
            <a:ext cx="6296860" cy="11812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lexandria Medium"/>
              <a:buNone/>
            </a:pPr>
            <a:r>
              <a:rPr lang="en-US" sz="37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 Digital Tattoo: Your Online Footprint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5233360" y="1989038"/>
            <a:ext cx="6296860" cy="1058366"/>
          </a:xfrm>
          <a:prstGeom prst="roundRect">
            <a:avLst>
              <a:gd fmla="val 26789" name="adj"/>
            </a:avLst>
          </a:prstGeom>
          <a:solidFill>
            <a:srgbClr val="CDEFF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6" name="Google Shape;9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2367" y="2256730"/>
            <a:ext cx="236234" cy="18901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8"/>
          <p:cNvSpPr/>
          <p:nvPr/>
        </p:nvSpPr>
        <p:spPr>
          <a:xfrm>
            <a:off x="5847608" y="2225278"/>
            <a:ext cx="5493605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Unlike a footprint, a </a:t>
            </a:r>
            <a:r>
              <a:rPr b="1"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digital tattoo</a:t>
            </a: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is nearly impossible to erase. Every post, like, and comment stays.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98" name="Google Shape;98;p8"/>
          <p:cNvSpPr/>
          <p:nvPr/>
        </p:nvSpPr>
        <p:spPr>
          <a:xfrm>
            <a:off x="5233360" y="3260030"/>
            <a:ext cx="6296860" cy="1442343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8"/>
          <p:cNvSpPr/>
          <p:nvPr/>
        </p:nvSpPr>
        <p:spPr>
          <a:xfrm>
            <a:off x="5549364" y="3474442"/>
            <a:ext cx="5766449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EM"/>
              <a:buNone/>
            </a:pPr>
            <a:r>
              <a:rPr lang="en-US" sz="1850">
                <a:solidFill>
                  <a:schemeClr val="dk1"/>
                </a:solidFill>
                <a:latin typeface="REM"/>
                <a:ea typeface="REM"/>
                <a:cs typeface="REM"/>
                <a:sym typeface="REM"/>
              </a:rPr>
              <a:t>🤔</a:t>
            </a:r>
            <a:r>
              <a:rPr lang="en-US" sz="18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Ask Yourself Before You Post</a:t>
            </a:r>
            <a:endParaRPr sz="1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5549364" y="3883124"/>
            <a:ext cx="5766449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Is this </a:t>
            </a:r>
            <a:r>
              <a:rPr b="1"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respectful</a:t>
            </a: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? Is it </a:t>
            </a:r>
            <a:r>
              <a:rPr b="1"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accurate</a:t>
            </a: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? Would I be comfortable if my future employer or family saw this?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101" name="Google Shape;101;p8"/>
          <p:cNvSpPr/>
          <p:nvPr/>
        </p:nvSpPr>
        <p:spPr>
          <a:xfrm>
            <a:off x="5233360" y="4891385"/>
            <a:ext cx="6296860" cy="1442343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8"/>
          <p:cNvSpPr/>
          <p:nvPr/>
        </p:nvSpPr>
        <p:spPr>
          <a:xfrm>
            <a:off x="5549364" y="5105797"/>
            <a:ext cx="5766449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EM"/>
              <a:buNone/>
            </a:pPr>
            <a:r>
              <a:rPr lang="en-US" sz="1850">
                <a:solidFill>
                  <a:schemeClr val="dk1"/>
                </a:solidFill>
                <a:latin typeface="REM"/>
                <a:ea typeface="REM"/>
                <a:cs typeface="REM"/>
                <a:sym typeface="REM"/>
              </a:rPr>
              <a:t>🔒</a:t>
            </a:r>
            <a:r>
              <a:rPr lang="en-US" sz="18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Manage Your Privacy</a:t>
            </a:r>
            <a:endParaRPr sz="1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8"/>
          <p:cNvSpPr/>
          <p:nvPr/>
        </p:nvSpPr>
        <p:spPr>
          <a:xfrm>
            <a:off x="5549364" y="5514479"/>
            <a:ext cx="5766449" cy="6048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Review your privacy settings regularly and think carefully about what personal information you share publicly.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lexandria Medium"/>
              <a:buNone/>
            </a:pPr>
            <a:r>
              <a:rPr lang="en-US" sz="19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Cyber Safety: Protecting Your Digital Life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0" name="Google Shape;1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475" y="961132"/>
            <a:ext cx="5315512" cy="531564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111" name="Google Shape;111;p9"/>
          <p:cNvSpPr/>
          <p:nvPr/>
        </p:nvSpPr>
        <p:spPr>
          <a:xfrm>
            <a:off x="6214707" y="2747981"/>
            <a:ext cx="5385109" cy="290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xandria Medium"/>
              <a:buNone/>
            </a:pPr>
            <a:r>
              <a:rPr lang="en-US" sz="16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Best Practices to Stay Safe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6221058" y="3088680"/>
            <a:ext cx="219268" cy="219273"/>
          </a:xfrm>
          <a:prstGeom prst="ellipse">
            <a:avLst/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9"/>
          <p:cNvSpPr/>
          <p:nvPr/>
        </p:nvSpPr>
        <p:spPr>
          <a:xfrm>
            <a:off x="6257620" y="3106986"/>
            <a:ext cx="146146" cy="182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lexandria Medium"/>
              <a:buNone/>
            </a:pPr>
            <a:r>
              <a:rPr lang="en-US" sz="11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1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9"/>
          <p:cNvSpPr/>
          <p:nvPr/>
        </p:nvSpPr>
        <p:spPr>
          <a:xfrm>
            <a:off x="6490530" y="3122116"/>
            <a:ext cx="5046040" cy="1523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lexandria Medium"/>
              <a:buNone/>
            </a:pPr>
            <a:r>
              <a:rPr lang="en-US" sz="140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Strong, Unique Passwords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9"/>
          <p:cNvSpPr/>
          <p:nvPr/>
        </p:nvSpPr>
        <p:spPr>
          <a:xfrm>
            <a:off x="6490530" y="3324622"/>
            <a:ext cx="5046040" cy="118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Manrope"/>
              <a:buNone/>
            </a:pPr>
            <a:r>
              <a:rPr lang="en-US" sz="11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Use a mix of letters, numbers, and symbols. Never reuse passwords.</a:t>
            </a:r>
            <a:endParaRPr sz="11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9"/>
          <p:cNvSpPr/>
          <p:nvPr/>
        </p:nvSpPr>
        <p:spPr>
          <a:xfrm>
            <a:off x="6221058" y="3543201"/>
            <a:ext cx="219268" cy="219273"/>
          </a:xfrm>
          <a:prstGeom prst="ellipse">
            <a:avLst/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"/>
          <p:cNvSpPr/>
          <p:nvPr/>
        </p:nvSpPr>
        <p:spPr>
          <a:xfrm>
            <a:off x="6257620" y="3561507"/>
            <a:ext cx="146146" cy="182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lexandria Medium"/>
              <a:buNone/>
            </a:pPr>
            <a:r>
              <a:rPr lang="en-US" sz="11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2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6490530" y="3576638"/>
            <a:ext cx="5046040" cy="1523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lexandria Medium"/>
              <a:buNone/>
            </a:pPr>
            <a:r>
              <a:rPr lang="en-US" sz="140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Enable Two-Factor Authentication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9"/>
          <p:cNvSpPr/>
          <p:nvPr/>
        </p:nvSpPr>
        <p:spPr>
          <a:xfrm>
            <a:off x="6490530" y="3779143"/>
            <a:ext cx="5046040" cy="118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Manrope"/>
              <a:buNone/>
            </a:pPr>
            <a:r>
              <a:rPr lang="en-US" sz="11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Adds an extra layer of security to your accounts.</a:t>
            </a:r>
            <a:endParaRPr sz="11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9"/>
          <p:cNvSpPr/>
          <p:nvPr/>
        </p:nvSpPr>
        <p:spPr>
          <a:xfrm>
            <a:off x="6221058" y="3997722"/>
            <a:ext cx="219268" cy="219273"/>
          </a:xfrm>
          <a:prstGeom prst="ellipse">
            <a:avLst/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9"/>
          <p:cNvSpPr/>
          <p:nvPr/>
        </p:nvSpPr>
        <p:spPr>
          <a:xfrm>
            <a:off x="6257620" y="4016028"/>
            <a:ext cx="146146" cy="182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lexandria Medium"/>
              <a:buNone/>
            </a:pPr>
            <a:r>
              <a:rPr lang="en-US" sz="11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3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9"/>
          <p:cNvSpPr/>
          <p:nvPr/>
        </p:nvSpPr>
        <p:spPr>
          <a:xfrm>
            <a:off x="6490530" y="4031159"/>
            <a:ext cx="5046040" cy="1523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lexandria Medium"/>
              <a:buNone/>
            </a:pPr>
            <a:r>
              <a:rPr lang="en-US" sz="140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Guard Personal Details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6490530" y="4233664"/>
            <a:ext cx="5046040" cy="1180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Manrope"/>
              <a:buNone/>
            </a:pPr>
            <a:r>
              <a:rPr lang="en-US" sz="11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Never share your home address, OTPs, or private information online.</a:t>
            </a:r>
            <a:endParaRPr sz="11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9" name="Google Shape;1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9809" y="0"/>
            <a:ext cx="45718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0"/>
          <p:cNvSpPr/>
          <p:nvPr/>
        </p:nvSpPr>
        <p:spPr>
          <a:xfrm>
            <a:off x="661475" y="550862"/>
            <a:ext cx="6296860" cy="5630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exandria Medium"/>
              <a:buNone/>
            </a:pPr>
            <a:r>
              <a:rPr lang="en-US" sz="35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 Reality of Cyberbullying</a:t>
            </a:r>
            <a:endParaRPr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0"/>
          <p:cNvSpPr/>
          <p:nvPr/>
        </p:nvSpPr>
        <p:spPr>
          <a:xfrm>
            <a:off x="661475" y="1461492"/>
            <a:ext cx="6296860" cy="594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650"/>
              <a:buFont typeface="Alexandria Medium"/>
              <a:buNone/>
            </a:pPr>
            <a:r>
              <a:rPr lang="en-US" sz="46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1 in 4</a:t>
            </a:r>
            <a:endParaRPr sz="46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0"/>
          <p:cNvSpPr/>
          <p:nvPr/>
        </p:nvSpPr>
        <p:spPr>
          <a:xfrm>
            <a:off x="661475" y="2274788"/>
            <a:ext cx="6296860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Children Bullied Online</a:t>
            </a:r>
            <a:endParaRPr sz="17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0"/>
          <p:cNvSpPr/>
          <p:nvPr/>
        </p:nvSpPr>
        <p:spPr>
          <a:xfrm>
            <a:off x="661475" y="2659261"/>
            <a:ext cx="6296860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Cyberbullying affects millions of young people worldwide.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0"/>
          <p:cNvSpPr/>
          <p:nvPr/>
        </p:nvSpPr>
        <p:spPr>
          <a:xfrm>
            <a:off x="661475" y="3374132"/>
            <a:ext cx="6296860" cy="5945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650"/>
              <a:buFont typeface="Alexandria Medium"/>
              <a:buNone/>
            </a:pPr>
            <a:r>
              <a:rPr lang="en-US" sz="46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#1</a:t>
            </a:r>
            <a:endParaRPr sz="46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661475" y="4187428"/>
            <a:ext cx="6296860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750"/>
              <a:buFont typeface="Alexandria Medium"/>
              <a:buNone/>
            </a:pPr>
            <a:r>
              <a:rPr lang="en-US" sz="17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Australia's Ranking</a:t>
            </a:r>
            <a:endParaRPr sz="17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661475" y="4571901"/>
            <a:ext cx="6296860" cy="281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Manrope"/>
              <a:buNone/>
            </a:pPr>
            <a:r>
              <a:rPr lang="en-US" sz="14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Highest rate of social network bullying globally.</a:t>
            </a:r>
            <a:endParaRPr sz="1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661475" y="5046563"/>
            <a:ext cx="6296860" cy="1260475"/>
          </a:xfrm>
          <a:prstGeom prst="roundRect">
            <a:avLst>
              <a:gd fmla="val 21439" name="adj"/>
            </a:avLst>
          </a:prstGeom>
          <a:solidFill>
            <a:srgbClr val="FCF2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8" name="Google Shape;13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552" y="5289649"/>
            <a:ext cx="225122" cy="18008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"/>
          <p:cNvSpPr/>
          <p:nvPr/>
        </p:nvSpPr>
        <p:spPr>
          <a:xfrm>
            <a:off x="1246752" y="5263158"/>
            <a:ext cx="5531505" cy="844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anrope"/>
              <a:buNone/>
            </a:pPr>
            <a:r>
              <a:rPr b="1" lang="en-US" sz="140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If you are a victim:</a:t>
            </a:r>
            <a:r>
              <a:rPr lang="en-US" sz="140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 Tell a trusted adult immediately. Use the platform's reporting tools. You are not alone, and it is never your fault.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/>
          <p:nvPr/>
        </p:nvSpPr>
        <p:spPr>
          <a:xfrm>
            <a:off x="601459" y="1347410"/>
            <a:ext cx="1419497" cy="497166"/>
          </a:xfrm>
          <a:prstGeom prst="roundRect">
            <a:avLst>
              <a:gd fmla="val 49999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"/>
          <p:cNvSpPr/>
          <p:nvPr/>
        </p:nvSpPr>
        <p:spPr>
          <a:xfrm>
            <a:off x="819060" y="1547463"/>
            <a:ext cx="1627365" cy="253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nrope"/>
              <a:buNone/>
            </a:pPr>
            <a:r>
              <a:rPr b="1" lang="en-US" sz="11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DIGITAL  ETHICS</a:t>
            </a:r>
            <a:endParaRPr b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661475" y="1945382"/>
            <a:ext cx="3569901" cy="922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lexandria Medium"/>
              <a:buNone/>
            </a:pPr>
            <a:r>
              <a:rPr lang="en-US" sz="29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Doing What Is Right Online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661475" y="2983607"/>
            <a:ext cx="3569901" cy="631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Your online actions have real-life consequences. Ethical behavior builds trust and respect in the digital world.</a:t>
            </a:r>
            <a:endParaRPr sz="11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9" name="Google Shape;1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7880" y="665857"/>
            <a:ext cx="6938590" cy="3931940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150" name="Google Shape;150;p11"/>
          <p:cNvSpPr/>
          <p:nvPr/>
        </p:nvSpPr>
        <p:spPr>
          <a:xfrm>
            <a:off x="661475" y="4857353"/>
            <a:ext cx="3545989" cy="1464568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11"/>
          <p:cNvSpPr/>
          <p:nvPr/>
        </p:nvSpPr>
        <p:spPr>
          <a:xfrm>
            <a:off x="2323744" y="4956274"/>
            <a:ext cx="221451" cy="276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lexandria Medium"/>
              <a:buNone/>
            </a:pPr>
            <a:r>
              <a:rPr lang="en-US" sz="170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1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828158" y="5434707"/>
            <a:ext cx="3212623" cy="230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Alexandria Medium"/>
              <a:buNone/>
            </a:pPr>
            <a:r>
              <a:rPr lang="en-US" sz="14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Respect Copyright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828158" y="5734546"/>
            <a:ext cx="3212623" cy="420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Always credit the original creator when using their work.</a:t>
            </a:r>
            <a:endParaRPr sz="11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154" name="Google Shape;154;p11"/>
          <p:cNvSpPr/>
          <p:nvPr/>
        </p:nvSpPr>
        <p:spPr>
          <a:xfrm>
            <a:off x="4322754" y="4857353"/>
            <a:ext cx="3546089" cy="1464568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11"/>
          <p:cNvSpPr/>
          <p:nvPr/>
        </p:nvSpPr>
        <p:spPr>
          <a:xfrm>
            <a:off x="5985023" y="4956274"/>
            <a:ext cx="221451" cy="276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lexandria Medium"/>
              <a:buNone/>
            </a:pPr>
            <a:r>
              <a:rPr lang="en-US" sz="170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2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1"/>
          <p:cNvSpPr/>
          <p:nvPr/>
        </p:nvSpPr>
        <p:spPr>
          <a:xfrm>
            <a:off x="4489437" y="5434707"/>
            <a:ext cx="3212722" cy="230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Alexandria Medium"/>
              <a:buNone/>
            </a:pPr>
            <a:r>
              <a:rPr lang="en-US" sz="14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Avoid Plagiarism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1"/>
          <p:cNvSpPr/>
          <p:nvPr/>
        </p:nvSpPr>
        <p:spPr>
          <a:xfrm>
            <a:off x="4489437" y="5734546"/>
            <a:ext cx="3212722" cy="420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Never copy someone else's work without acknowledgment.</a:t>
            </a:r>
            <a:endParaRPr sz="11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preencoded.png" id="158" name="Google Shape;158;p11"/>
          <p:cNvSpPr/>
          <p:nvPr/>
        </p:nvSpPr>
        <p:spPr>
          <a:xfrm>
            <a:off x="7984132" y="4857353"/>
            <a:ext cx="3545989" cy="1464568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11"/>
          <p:cNvSpPr/>
          <p:nvPr/>
        </p:nvSpPr>
        <p:spPr>
          <a:xfrm>
            <a:off x="9646401" y="4956274"/>
            <a:ext cx="221451" cy="276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lexandria Medium"/>
              <a:buNone/>
            </a:pPr>
            <a:r>
              <a:rPr lang="en-US" sz="170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3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1"/>
          <p:cNvSpPr/>
          <p:nvPr/>
        </p:nvSpPr>
        <p:spPr>
          <a:xfrm>
            <a:off x="8150815" y="5434707"/>
            <a:ext cx="3212623" cy="230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Alexandria Medium"/>
              <a:buNone/>
            </a:pPr>
            <a:r>
              <a:rPr lang="en-US" sz="1450">
                <a:solidFill>
                  <a:srgbClr val="0070C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Think Before Posting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8150815" y="5734546"/>
            <a:ext cx="3212623" cy="420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Consider how your words might affect others in real life.</a:t>
            </a:r>
            <a:endParaRPr sz="11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7" name="Google Shape;16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5718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2"/>
          <p:cNvSpPr/>
          <p:nvPr/>
        </p:nvSpPr>
        <p:spPr>
          <a:xfrm>
            <a:off x="5233360" y="551458"/>
            <a:ext cx="6296860" cy="11628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50"/>
              <a:buFont typeface="Alexandria Medium"/>
              <a:buNone/>
            </a:pPr>
            <a:r>
              <a:rPr lang="en-US" sz="365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 Power of Digital Creation</a:t>
            </a:r>
            <a:endParaRPr sz="3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2"/>
          <p:cNvSpPr/>
          <p:nvPr/>
        </p:nvSpPr>
        <p:spPr>
          <a:xfrm>
            <a:off x="5233360" y="1989038"/>
            <a:ext cx="629686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Technology isn't just for consuming — it's for </a:t>
            </a:r>
            <a:r>
              <a:rPr b="1"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creating, solving problems, and expressing yourself</a:t>
            </a:r>
            <a:r>
              <a:rPr lang="en-US" sz="145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  <a:endParaRPr sz="145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2"/>
          <p:cNvSpPr/>
          <p:nvPr/>
        </p:nvSpPr>
        <p:spPr>
          <a:xfrm>
            <a:off x="5233360" y="2785566"/>
            <a:ext cx="3056853" cy="1961852"/>
          </a:xfrm>
          <a:prstGeom prst="roundRect">
            <a:avLst>
              <a:gd fmla="val 14226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2"/>
          <p:cNvSpPr/>
          <p:nvPr/>
        </p:nvSpPr>
        <p:spPr>
          <a:xfrm>
            <a:off x="5425741" y="2977952"/>
            <a:ext cx="2672093" cy="2907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EM"/>
              <a:buNone/>
            </a:pPr>
            <a:r>
              <a:rPr lang="en-US" sz="1800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🎨</a:t>
            </a:r>
            <a:r>
              <a:rPr lang="en-US" sz="180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Express Creativity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5425741" y="3378498"/>
            <a:ext cx="2672093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Design, code, film, write — the digital world is your canvas.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8473367" y="2785566"/>
            <a:ext cx="3056853" cy="1961852"/>
          </a:xfrm>
          <a:prstGeom prst="roundRect">
            <a:avLst>
              <a:gd fmla="val 14226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2"/>
          <p:cNvSpPr/>
          <p:nvPr/>
        </p:nvSpPr>
        <p:spPr>
          <a:xfrm>
            <a:off x="8665747" y="2977952"/>
            <a:ext cx="2672093" cy="5814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EM"/>
              <a:buNone/>
            </a:pPr>
            <a:r>
              <a:rPr lang="en-US" sz="1800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📊</a:t>
            </a:r>
            <a:r>
              <a:rPr lang="en-US" sz="180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Multi-Modal Presentations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2"/>
          <p:cNvSpPr/>
          <p:nvPr/>
        </p:nvSpPr>
        <p:spPr>
          <a:xfrm>
            <a:off x="8665747" y="3669209"/>
            <a:ext cx="2672093" cy="885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Combine text, visuals, and audio to communicate research effectively.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2"/>
          <p:cNvSpPr/>
          <p:nvPr/>
        </p:nvSpPr>
        <p:spPr>
          <a:xfrm>
            <a:off x="5233360" y="4930577"/>
            <a:ext cx="6296860" cy="1375866"/>
          </a:xfrm>
          <a:prstGeom prst="roundRect">
            <a:avLst>
              <a:gd fmla="val 20285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"/>
          <p:cNvSpPr/>
          <p:nvPr/>
        </p:nvSpPr>
        <p:spPr>
          <a:xfrm>
            <a:off x="5425741" y="5122962"/>
            <a:ext cx="5912099" cy="2907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EM"/>
              <a:buNone/>
            </a:pPr>
            <a:r>
              <a:rPr lang="en-US" sz="1800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💡</a:t>
            </a:r>
            <a:r>
              <a:rPr lang="en-US" sz="180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 Solve Real Problems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2"/>
          <p:cNvSpPr/>
          <p:nvPr/>
        </p:nvSpPr>
        <p:spPr>
          <a:xfrm>
            <a:off x="5425741" y="5523508"/>
            <a:ext cx="5912099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Manrope"/>
              <a:buNone/>
            </a:pPr>
            <a:r>
              <a:rPr lang="en-US" sz="14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Use digital tools to address challenges in your community and beyond.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4" name="Google Shape;1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9809" y="0"/>
            <a:ext cx="45718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3"/>
          <p:cNvSpPr/>
          <p:nvPr/>
        </p:nvSpPr>
        <p:spPr>
          <a:xfrm>
            <a:off x="661475" y="573881"/>
            <a:ext cx="6296860" cy="461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lexandria Medium"/>
              <a:buNone/>
            </a:pPr>
            <a:r>
              <a:rPr lang="en-US" sz="29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Your Call to Action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661475" y="1208385"/>
            <a:ext cx="6296860" cy="12735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exandria Medium"/>
              <a:buNone/>
            </a:pPr>
            <a:r>
              <a:rPr lang="en-US" sz="4000">
                <a:solidFill>
                  <a:schemeClr val="dk1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The Best Filter Is in Your Head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661475" y="2654995"/>
            <a:ext cx="6296860" cy="420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 typeface="Manrope"/>
              <a:buNone/>
            </a:pPr>
            <a:r>
              <a:rPr lang="en-US" sz="1200">
                <a:solidFill>
                  <a:srgbClr val="0070C0"/>
                </a:solidFill>
                <a:latin typeface="Manrope"/>
                <a:ea typeface="Manrope"/>
                <a:cs typeface="Manrope"/>
                <a:sym typeface="Manrope"/>
              </a:rPr>
              <a:t>You are the architect of your own digital reputation. Every choice you make online shapes who you are.</a:t>
            </a:r>
            <a:endParaRPr sz="12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661475" y="3205460"/>
            <a:ext cx="3090785" cy="1586805"/>
          </a:xfrm>
          <a:prstGeom prst="roundRect">
            <a:avLst>
              <a:gd fmla="val 13959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3"/>
          <p:cNvSpPr/>
          <p:nvPr/>
        </p:nvSpPr>
        <p:spPr>
          <a:xfrm>
            <a:off x="815459" y="3359448"/>
            <a:ext cx="443001" cy="443012"/>
          </a:xfrm>
          <a:prstGeom prst="ellipse">
            <a:avLst/>
          </a:prstGeom>
          <a:solidFill>
            <a:srgbClr val="D4CC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preencoded.png" id="190" name="Google Shape;190;p13"/>
          <p:cNvSpPr/>
          <p:nvPr/>
        </p:nvSpPr>
        <p:spPr>
          <a:xfrm>
            <a:off x="937296" y="3481288"/>
            <a:ext cx="199325" cy="199330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13"/>
          <p:cNvSpPr/>
          <p:nvPr/>
        </p:nvSpPr>
        <p:spPr>
          <a:xfrm>
            <a:off x="815459" y="3917752"/>
            <a:ext cx="2782818" cy="230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lexandria Medium"/>
              <a:buNone/>
            </a:pPr>
            <a:r>
              <a:rPr lang="en-US" sz="14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Protect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815459" y="4217591"/>
            <a:ext cx="2782818" cy="210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Guard your information and privacy.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3867549" y="3205460"/>
            <a:ext cx="3090785" cy="1586805"/>
          </a:xfrm>
          <a:prstGeom prst="roundRect">
            <a:avLst>
              <a:gd fmla="val 13959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3"/>
          <p:cNvSpPr/>
          <p:nvPr/>
        </p:nvSpPr>
        <p:spPr>
          <a:xfrm>
            <a:off x="4021533" y="3359448"/>
            <a:ext cx="443001" cy="443012"/>
          </a:xfrm>
          <a:prstGeom prst="ellipse">
            <a:avLst/>
          </a:prstGeom>
          <a:solidFill>
            <a:srgbClr val="D4CC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preencoded.png" id="195" name="Google Shape;195;p13"/>
          <p:cNvSpPr/>
          <p:nvPr/>
        </p:nvSpPr>
        <p:spPr>
          <a:xfrm>
            <a:off x="4143371" y="3481288"/>
            <a:ext cx="199325" cy="19933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13"/>
          <p:cNvSpPr/>
          <p:nvPr/>
        </p:nvSpPr>
        <p:spPr>
          <a:xfrm>
            <a:off x="4021533" y="3917752"/>
            <a:ext cx="2782818" cy="230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lexandria Medium"/>
              <a:buNone/>
            </a:pPr>
            <a:r>
              <a:rPr lang="en-US" sz="14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Respect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4021533" y="4217591"/>
            <a:ext cx="2782818" cy="420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Treat others online as you would in person.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661475" y="4907558"/>
            <a:ext cx="6296860" cy="1376462"/>
          </a:xfrm>
          <a:prstGeom prst="roundRect">
            <a:avLst>
              <a:gd fmla="val 16092" name="adj"/>
            </a:avLst>
          </a:prstGeom>
          <a:solidFill>
            <a:srgbClr val="E6F7FF"/>
          </a:solidFill>
          <a:ln cap="flat" cmpd="sng" w="9525">
            <a:solidFill>
              <a:srgbClr val="B3D5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3"/>
          <p:cNvSpPr/>
          <p:nvPr/>
        </p:nvSpPr>
        <p:spPr>
          <a:xfrm>
            <a:off x="815459" y="5061545"/>
            <a:ext cx="443001" cy="443012"/>
          </a:xfrm>
          <a:prstGeom prst="ellipse">
            <a:avLst/>
          </a:prstGeom>
          <a:solidFill>
            <a:srgbClr val="D4CC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descr="preencoded.png" id="200" name="Google Shape;200;p13"/>
          <p:cNvSpPr/>
          <p:nvPr/>
        </p:nvSpPr>
        <p:spPr>
          <a:xfrm>
            <a:off x="937296" y="5183386"/>
            <a:ext cx="199325" cy="19933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13"/>
          <p:cNvSpPr/>
          <p:nvPr/>
        </p:nvSpPr>
        <p:spPr>
          <a:xfrm>
            <a:off x="815459" y="5619849"/>
            <a:ext cx="5988892" cy="230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lexandria Medium"/>
              <a:buNone/>
            </a:pPr>
            <a:r>
              <a:rPr lang="en-US" sz="1450">
                <a:solidFill>
                  <a:srgbClr val="000000"/>
                </a:solidFill>
                <a:latin typeface="Alexandria Medium"/>
                <a:ea typeface="Alexandria Medium"/>
                <a:cs typeface="Alexandria Medium"/>
                <a:sym typeface="Alexandria Medium"/>
              </a:rPr>
              <a:t>Think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815459" y="5919688"/>
            <a:ext cx="5988892" cy="210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Manrope"/>
              <a:buNone/>
            </a:pPr>
            <a:r>
              <a:rPr lang="en-US" sz="115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Always pause and reflect before you post.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424" y="0"/>
            <a:ext cx="11894452" cy="679485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4"/>
          <p:cNvSpPr/>
          <p:nvPr/>
        </p:nvSpPr>
        <p:spPr>
          <a:xfrm>
            <a:off x="2326498" y="2152148"/>
            <a:ext cx="699044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/>
          </a:p>
        </p:txBody>
      </p:sp>
      <p:sp>
        <p:nvSpPr>
          <p:cNvPr id="209" name="Google Shape;209;p14"/>
          <p:cNvSpPr/>
          <p:nvPr/>
        </p:nvSpPr>
        <p:spPr>
          <a:xfrm>
            <a:off x="998269" y="531206"/>
            <a:ext cx="1012545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54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– Use your technology effectively, responsibly and safely.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5400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5400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